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5" r:id="rId3"/>
    <p:sldId id="277" r:id="rId4"/>
    <p:sldId id="265" r:id="rId5"/>
    <p:sldId id="278" r:id="rId6"/>
    <p:sldId id="279" r:id="rId7"/>
    <p:sldId id="270" r:id="rId8"/>
    <p:sldId id="269" r:id="rId9"/>
    <p:sldId id="268" r:id="rId10"/>
    <p:sldId id="285" r:id="rId11"/>
    <p:sldId id="287" r:id="rId12"/>
    <p:sldId id="263" r:id="rId13"/>
    <p:sldId id="288" r:id="rId14"/>
    <p:sldId id="289" r:id="rId15"/>
    <p:sldId id="273" r:id="rId16"/>
    <p:sldId id="281" r:id="rId17"/>
    <p:sldId id="280" r:id="rId18"/>
    <p:sldId id="286" r:id="rId19"/>
    <p:sldId id="274" r:id="rId20"/>
    <p:sldId id="271" r:id="rId21"/>
    <p:sldId id="282" r:id="rId22"/>
    <p:sldId id="283" r:id="rId23"/>
    <p:sldId id="284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4"/>
    <p:restoredTop sz="94690"/>
  </p:normalViewPr>
  <p:slideViewPr>
    <p:cSldViewPr snapToGrid="0" snapToObjects="1">
      <p:cViewPr varScale="1">
        <p:scale>
          <a:sx n="111" d="100"/>
          <a:sy n="111" d="100"/>
        </p:scale>
        <p:origin x="124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070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652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13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18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107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11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944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06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5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38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09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CE9476-35B7-FD49-A79E-3EE3AA4F7077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717B4-7AB7-B246-B213-BAD8B7C26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81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statista.com/statistics/276623/number-of-apps-available-in-leading-app-stores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jpg"/><Relationship Id="rId5" Type="http://schemas.openxmlformats.org/officeDocument/2006/relationships/image" Target="../media/image5.png"/><Relationship Id="rId4" Type="http://schemas.openxmlformats.org/officeDocument/2006/relationships/hyperlink" Target="http://www.engadget.com/2014/04/06/windows-in-the-car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blog.instabug.com/how-often-should-you-update-your-free-mobile-app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finance.yahoo.com/news/marketers-using-different-mobile-technologies-060000609.html?guccounter=1&amp;guce_referrer=aHR0cHM6Ly93d3cuZ29vZ2xlLmNvbS8&amp;guce_referrer_sig=AQAAAJ8R8TM0WZAWaIBlr0zQdtiXLm-8dkbju23dYgnOBMDTsYty2fBNttHhRH8txyu2BoNG1qXb5XUYmhr5Tv7W2GwFyYBnGSf-zjFOs1-GNHjByPWeyxyI6zBLKyxJAInWYXPtXrezOvPBd-zj13AV2KMlnsQndG5Hbia8RisfKnyV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ple.com/business/" TargetMode="Externa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gobeyond-ai/cost-of-building-an-application-a70031ecdd08#:~:text=The%20median%20app%20development%20price,is%20between%20%245%2C000%20to%20%2410%2C000.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clutch.co/app-developers/resources/cost-build-mobile-app-survey#:~:text=The%20average%20minimum%20project%20size,significantly%20more%20than%20%245%2C000%20%2D%20%2410%2C000.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ple.com/business/enterprise/success-stories/transportation/united/" TargetMode="External"/><Relationship Id="rId2" Type="http://schemas.openxmlformats.org/officeDocument/2006/relationships/hyperlink" Target="https://www.dice.com/jobs/q-Mobile+developer-job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martphones.wonderhowto.com/inspiration/from-backpack-transceiver-smartphone-visual-history-mobile-phone-0127134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%EF%BF%BC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4200"/>
            <a:ext cx="9144000" cy="5715000"/>
          </a:xfrm>
          <a:prstGeom prst="rect">
            <a:avLst/>
          </a:prstGeom>
        </p:spPr>
      </p:pic>
      <p:sp>
        <p:nvSpPr>
          <p:cNvPr id="5" name="Rectangle 4"/>
          <p:cNvSpPr>
            <a:spLocks noGrp="1" noChangeArrowheads="1"/>
          </p:cNvSpPr>
          <p:nvPr/>
        </p:nvSpPr>
        <p:spPr>
          <a:xfrm>
            <a:off x="1016000" y="127158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eaLnBrk="1" hangingPunct="1"/>
            <a:r>
              <a:rPr lang="en-US" kern="1200" dirty="0">
                <a:latin typeface="Garamond" charset="0"/>
              </a:rPr>
              <a:t>Mobility Introduction</a:t>
            </a:r>
          </a:p>
        </p:txBody>
      </p:sp>
      <p:sp>
        <p:nvSpPr>
          <p:cNvPr id="6" name="Rectangle 5"/>
          <p:cNvSpPr>
            <a:spLocks noGrp="1" noChangeArrowheads="1"/>
          </p:cNvSpPr>
          <p:nvPr/>
        </p:nvSpPr>
        <p:spPr>
          <a:xfrm>
            <a:off x="2159000" y="2235200"/>
            <a:ext cx="6400800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 typeface="Wingdings" charset="0"/>
              <a:buNone/>
            </a:pPr>
            <a:r>
              <a:rPr lang="en-US" kern="1200" dirty="0">
                <a:latin typeface="Verdana" charset="0"/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324727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4C7EB-2B59-A04B-AB3C-D11C25F2A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charset="0"/>
                <a:hlinkClick r:id="rId2"/>
              </a:rPr>
              <a:t>APP WARS </a:t>
            </a:r>
            <a:r>
              <a:rPr lang="en-US" dirty="0">
                <a:latin typeface="Garamond" charset="0"/>
              </a:rPr>
              <a:t>- 2022!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CCB67-658E-B596-C38F-8EAB5963D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B45AC0-BF34-1873-411C-F81D23845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417638"/>
            <a:ext cx="7772400" cy="492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456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4C7EB-2B59-A04B-AB3C-D11C25F2A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aramond" charset="0"/>
              </a:rPr>
              <a:t>APP WARS!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78D90E9-CC41-56D1-B5D7-6641C5F54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8020" y="1259001"/>
            <a:ext cx="7349924" cy="561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579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fld id="{8D43941B-C978-9446-A74A-BF17447BDDFA}" type="slidenum">
              <a:rPr lang="en-US"/>
              <a:pPr/>
              <a:t>12</a:t>
            </a:fld>
            <a:endParaRPr lang="en-US"/>
          </a:p>
        </p:txBody>
      </p:sp>
      <p:pic>
        <p:nvPicPr>
          <p:cNvPr id="10244" name="Picture 4" descr="Image result for android iphone demand 2018">
            <a:extLst>
              <a:ext uri="{FF2B5EF4-FFF2-40B4-BE49-F238E27FC236}">
                <a16:creationId xmlns:a16="http://schemas.microsoft.com/office/drawing/2014/main" id="{1BCB22A2-E2C3-9C4A-9E98-0273F2B56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1511300"/>
            <a:ext cx="8636000" cy="383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7595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fld id="{8D43941B-C978-9446-A74A-BF17447BDDFA}" type="slidenum">
              <a:rPr lang="en-US"/>
              <a:pPr/>
              <a:t>13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07E291-114D-0C7F-BD07-2F3BAC4AD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3" y="722671"/>
            <a:ext cx="8928259" cy="529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062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fld id="{8D43941B-C978-9446-A74A-BF17447BDDFA}" type="slidenum">
              <a:rPr lang="en-US"/>
              <a:pPr/>
              <a:t>14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0FE52C-5AC5-45D9-F3CC-0ABB86CB0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82" y="2554510"/>
            <a:ext cx="9047018" cy="1532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4895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fld id="{8D43941B-C978-9446-A74A-BF17447BDDFA}" type="slidenum">
              <a:rPr lang="en-US"/>
              <a:pPr/>
              <a:t>15</a:t>
            </a:fld>
            <a:endParaRPr lang="en-US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54018" y="2921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Garamond" charset="0"/>
              </a:rPr>
              <a:t>Personal Uses</a:t>
            </a:r>
          </a:p>
        </p:txBody>
      </p:sp>
      <p:pic>
        <p:nvPicPr>
          <p:cNvPr id="10" name="Picture 9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08000"/>
            <a:ext cx="711200" cy="711200"/>
          </a:xfrm>
          <a:prstGeom prst="rect">
            <a:avLst/>
          </a:prstGeom>
        </p:spPr>
      </p:pic>
      <p:pic>
        <p:nvPicPr>
          <p:cNvPr id="19" name="Get to Know Cortana-0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25007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274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CFF43-4E35-3443-A250-15391BCBB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4479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Garamond" charset="0"/>
              </a:rPr>
              <a:t>Personal Uses</a:t>
            </a:r>
            <a:br>
              <a:rPr lang="en-US" dirty="0">
                <a:latin typeface="Garamond" charset="0"/>
              </a:rPr>
            </a:br>
            <a:endParaRPr lang="en-US" dirty="0"/>
          </a:p>
        </p:txBody>
      </p:sp>
      <p:pic>
        <p:nvPicPr>
          <p:cNvPr id="8194" name="Picture 2" descr="Related image">
            <a:extLst>
              <a:ext uri="{FF2B5EF4-FFF2-40B4-BE49-F238E27FC236}">
                <a16:creationId xmlns:a16="http://schemas.microsoft.com/office/drawing/2014/main" id="{689213AF-00E4-AC4D-9D95-A49FDC3C482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9500" y="2199481"/>
            <a:ext cx="4445000" cy="332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0673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5A44F-C429-3D44-9EDB-68806BB5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hlinkClick r:id="rId2"/>
              </a:rPr>
              <a:t>update</a:t>
            </a:r>
            <a:r>
              <a:rPr lang="en-US" dirty="0"/>
              <a:t> landscape</a:t>
            </a:r>
          </a:p>
        </p:txBody>
      </p:sp>
      <p:pic>
        <p:nvPicPr>
          <p:cNvPr id="2052" name="Picture 4" descr="update-apps-free">
            <a:extLst>
              <a:ext uri="{FF2B5EF4-FFF2-40B4-BE49-F238E27FC236}">
                <a16:creationId xmlns:a16="http://schemas.microsoft.com/office/drawing/2014/main" id="{30D8F1CE-A711-3420-D54B-9036FAEA1BA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43898"/>
            <a:ext cx="9144000" cy="5592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6931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CFF43-4E35-3443-A250-15391BCBB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4479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Garamond" charset="0"/>
                <a:hlinkClick r:id="rId2"/>
              </a:rPr>
              <a:t>Personal Uses</a:t>
            </a:r>
            <a:br>
              <a:rPr lang="en-US" dirty="0">
                <a:latin typeface="Garamond" charset="0"/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91CB016-234C-66CA-AD8D-1E2F5CB0E9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30503" y="1749056"/>
            <a:ext cx="6282993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0638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image.jpe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7" b="1417"/>
          <a:stretch>
            <a:fillRect/>
          </a:stretch>
        </p:blipFill>
        <p:spPr>
          <a:xfrm>
            <a:off x="1676400" y="1892300"/>
            <a:ext cx="6197458" cy="3408363"/>
          </a:xfrm>
        </p:spPr>
      </p:pic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fld id="{8D43941B-C978-9446-A74A-BF17447BDDFA}" type="slidenum">
              <a:rPr lang="en-US"/>
              <a:pPr/>
              <a:t>19</a:t>
            </a:fld>
            <a:endParaRPr lang="en-US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Garamond" charset="0"/>
              </a:rPr>
              <a:t>Business Uses</a:t>
            </a:r>
          </a:p>
        </p:txBody>
      </p:sp>
      <p:pic>
        <p:nvPicPr>
          <p:cNvPr id="7" name="Picture 6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7600" y="508000"/>
            <a:ext cx="7112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44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5C2C-B14C-2748-A5E4-6F97590BF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Pushing it to the Limits?</a:t>
            </a:r>
          </a:p>
        </p:txBody>
      </p:sp>
      <p:pic>
        <p:nvPicPr>
          <p:cNvPr id="1026" name="Picture 2" descr="Image result for cell phone makers">
            <a:extLst>
              <a:ext uri="{FF2B5EF4-FFF2-40B4-BE49-F238E27FC236}">
                <a16:creationId xmlns:a16="http://schemas.microsoft.com/office/drawing/2014/main" id="{4F2C221C-BB6F-8D47-8298-FDB1F43008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691481"/>
            <a:ext cx="6096000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09999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fld id="{8D43941B-C978-9446-A74A-BF17447BDDFA}" type="slidenum">
              <a:rPr lang="en-US"/>
              <a:pPr/>
              <a:t>20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387600"/>
            <a:ext cx="7620000" cy="2082800"/>
          </a:xfrm>
          <a:prstGeom prst="rect">
            <a:avLst/>
          </a:prstGeom>
        </p:spPr>
      </p:pic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Garamond" charset="0"/>
              </a:rPr>
              <a:t>System Analysis/Development</a:t>
            </a:r>
          </a:p>
        </p:txBody>
      </p:sp>
    </p:spTree>
    <p:extLst>
      <p:ext uri="{BB962C8B-B14F-4D97-AF65-F5344CB8AC3E}">
        <p14:creationId xmlns:p14="http://schemas.microsoft.com/office/powerpoint/2010/main" val="119379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2D279-E016-B04D-8C9A-BD6E7D120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App costs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08C28-518F-FB4E-9A7E-D62FCBE82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/>
              <a:t>App functionality and purpose</a:t>
            </a:r>
            <a:r>
              <a:rPr lang="en-US" dirty="0"/>
              <a:t> – what an app will actually be capable of doing for its users.</a:t>
            </a:r>
          </a:p>
          <a:p>
            <a:r>
              <a:rPr lang="en-US" b="1" dirty="0"/>
              <a:t>Mobile platforms and devices are supported</a:t>
            </a:r>
            <a:r>
              <a:rPr lang="en-US" dirty="0"/>
              <a:t> – whether an app will be developed for iOS only or has an Android / Windows Mobile version as well. What specific devices will it support, e.g. iPhone 6S, iPhone 6S+, Samsung Galaxy S6 and so on.</a:t>
            </a:r>
          </a:p>
          <a:p>
            <a:r>
              <a:rPr lang="en-US" b="1" dirty="0"/>
              <a:t>Integration points</a:t>
            </a:r>
            <a:r>
              <a:rPr lang="en-US" dirty="0"/>
              <a:t> – will an app be integrated with third party apps that will be the source of its content.</a:t>
            </a:r>
          </a:p>
          <a:p>
            <a:r>
              <a:rPr lang="en-US" b="1" dirty="0"/>
              <a:t>Use of visual objects</a:t>
            </a:r>
            <a:r>
              <a:rPr lang="en-US" dirty="0"/>
              <a:t> – complexity of visual objects inside of an app will significantly influence the cost.</a:t>
            </a:r>
          </a:p>
          <a:p>
            <a:r>
              <a:rPr lang="en-US" b="1" dirty="0"/>
              <a:t>Use of a smartphone hardware features</a:t>
            </a:r>
            <a:r>
              <a:rPr lang="en-US" dirty="0"/>
              <a:t> – whether an app will be using such smartphone features as GPS navigation, NFC technology, motion co-processor and other technologies that are packed into smartphones or tablet computers.</a:t>
            </a:r>
          </a:p>
          <a:p>
            <a:r>
              <a:rPr lang="en-US" b="1" dirty="0"/>
              <a:t>Maintenance plan</a:t>
            </a:r>
            <a:r>
              <a:rPr lang="en-US" dirty="0"/>
              <a:t> – once an app development project is over, certainly it will require a technical support from its developer.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230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Image result for avg industry custom mobile application development cost per platform">
            <a:hlinkClick r:id="rId2"/>
            <a:extLst>
              <a:ext uri="{FF2B5EF4-FFF2-40B4-BE49-F238E27FC236}">
                <a16:creationId xmlns:a16="http://schemas.microsoft.com/office/drawing/2014/main" id="{97BD1A17-C398-F14C-8F73-3B2D2F901EB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872" y="796059"/>
            <a:ext cx="4602256" cy="5911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66364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90D1D-093F-7A4C-A1E8-379569EC2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 Dev jobs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AF998-48F9-5D4C-B5D9-40FC08F23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Job Market</a:t>
            </a:r>
            <a:endParaRPr lang="en-US" dirty="0"/>
          </a:p>
          <a:p>
            <a:r>
              <a:rPr lang="en-US" dirty="0"/>
              <a:t>Cool app ideas: </a:t>
            </a:r>
            <a:r>
              <a:rPr lang="en-US" dirty="0">
                <a:hlinkClick r:id="rId3"/>
              </a:rPr>
              <a:t>https://www.apple.com/business/enterprise/success-stories/transportation/united/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80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47846-BE2E-6047-B9F7-EB5B7A9A2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Oh my how the times have changed!	</a:t>
            </a:r>
          </a:p>
        </p:txBody>
      </p:sp>
      <p:pic>
        <p:nvPicPr>
          <p:cNvPr id="3074" name="Picture 2" descr="Image result for cell phone devices">
            <a:extLst>
              <a:ext uri="{FF2B5EF4-FFF2-40B4-BE49-F238E27FC236}">
                <a16:creationId xmlns:a16="http://schemas.microsoft.com/office/drawing/2014/main" id="{C502EED3-3A4D-6E41-B13C-52FCEF99D66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993" y="1600200"/>
            <a:ext cx="6772014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847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57000"/>
          </a:blip>
          <a:stretch>
            <a:fillRect/>
          </a:stretch>
        </p:blipFill>
        <p:spPr>
          <a:xfrm>
            <a:off x="1625600" y="0"/>
            <a:ext cx="5883965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Garamond" charset="0"/>
              </a:rPr>
              <a:t>MOBILE history</a:t>
            </a:r>
          </a:p>
        </p:txBody>
      </p:sp>
      <p:sp>
        <p:nvSpPr>
          <p:cNvPr id="5" name="Rectangle 4"/>
          <p:cNvSpPr/>
          <p:nvPr/>
        </p:nvSpPr>
        <p:spPr>
          <a:xfrm>
            <a:off x="548042" y="2971800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Click here</a:t>
            </a:r>
            <a:endParaRPr lang="en-US" dirty="0"/>
          </a:p>
        </p:txBody>
      </p:sp>
      <p:pic>
        <p:nvPicPr>
          <p:cNvPr id="2" name="Picture 1">
            <a:hlinkClick r:id="rId4" action="ppaction://hlinkfile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00" y="2260600"/>
            <a:ext cx="7112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14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741AB-E8A4-AA40-B608-81889EBC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Can’t forget about VR/AR!</a:t>
            </a:r>
          </a:p>
        </p:txBody>
      </p:sp>
      <p:pic>
        <p:nvPicPr>
          <p:cNvPr id="4098" name="Picture 2" descr="Image result for ar devices devices">
            <a:extLst>
              <a:ext uri="{FF2B5EF4-FFF2-40B4-BE49-F238E27FC236}">
                <a16:creationId xmlns:a16="http://schemas.microsoft.com/office/drawing/2014/main" id="{FBAF8FBD-6183-9148-93E3-76FC2A3786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44" y="1600200"/>
            <a:ext cx="8037912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328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7FFE1-3518-AE4E-B3BD-F5FA0F12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And how about…</a:t>
            </a:r>
          </a:p>
        </p:txBody>
      </p:sp>
      <p:pic>
        <p:nvPicPr>
          <p:cNvPr id="5124" name="Picture 4" descr="Image result for drones devices">
            <a:extLst>
              <a:ext uri="{FF2B5EF4-FFF2-40B4-BE49-F238E27FC236}">
                <a16:creationId xmlns:a16="http://schemas.microsoft.com/office/drawing/2014/main" id="{FA99B06D-4484-014E-A8CB-2B44EF609DB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765" y="1600200"/>
            <a:ext cx="801247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9767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Garamond" charset="0"/>
              </a:rPr>
              <a:t>MOBILE TIMELINE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1371600"/>
            <a:ext cx="82550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60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Garamond" charset="0"/>
              </a:rPr>
              <a:t>MOBILITY’S BRAVE NEW WORLD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1295400"/>
            <a:ext cx="8255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76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Garamond" charset="0"/>
              </a:rPr>
              <a:t>APP WARS!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900" y="1905000"/>
            <a:ext cx="54102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19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935</TotalTime>
  <Words>271</Words>
  <Application>Microsoft Macintosh PowerPoint</Application>
  <PresentationFormat>On-screen Show (4:3)</PresentationFormat>
  <Paragraphs>35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Garamond</vt:lpstr>
      <vt:lpstr>Verdana</vt:lpstr>
      <vt:lpstr>Wingdings</vt:lpstr>
      <vt:lpstr>Office Theme</vt:lpstr>
      <vt:lpstr>PowerPoint Presentation</vt:lpstr>
      <vt:lpstr>Pushing it to the Limits?</vt:lpstr>
      <vt:lpstr>Oh my how the times have changed! </vt:lpstr>
      <vt:lpstr>PowerPoint Presentation</vt:lpstr>
      <vt:lpstr>Can’t forget about VR/AR!</vt:lpstr>
      <vt:lpstr>And how about…</vt:lpstr>
      <vt:lpstr>PowerPoint Presentation</vt:lpstr>
      <vt:lpstr>PowerPoint Presentation</vt:lpstr>
      <vt:lpstr>PowerPoint Presentation</vt:lpstr>
      <vt:lpstr>APP WARS - 2022!</vt:lpstr>
      <vt:lpstr>APP WARS!</vt:lpstr>
      <vt:lpstr>PowerPoint Presentation</vt:lpstr>
      <vt:lpstr>PowerPoint Presentation</vt:lpstr>
      <vt:lpstr>PowerPoint Presentation</vt:lpstr>
      <vt:lpstr>PowerPoint Presentation</vt:lpstr>
      <vt:lpstr>Personal Uses </vt:lpstr>
      <vt:lpstr>The update landscape</vt:lpstr>
      <vt:lpstr>Personal Uses </vt:lpstr>
      <vt:lpstr>PowerPoint Presentation</vt:lpstr>
      <vt:lpstr>PowerPoint Presentation</vt:lpstr>
      <vt:lpstr>App costs</vt:lpstr>
      <vt:lpstr>PowerPoint Presentation</vt:lpstr>
      <vt:lpstr>Mobile App Dev jobs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 </dc:creator>
  <cp:lastModifiedBy>James Papademas</cp:lastModifiedBy>
  <cp:revision>34</cp:revision>
  <dcterms:created xsi:type="dcterms:W3CDTF">2014-04-08T16:02:54Z</dcterms:created>
  <dcterms:modified xsi:type="dcterms:W3CDTF">2024-01-08T05:36:46Z</dcterms:modified>
</cp:coreProperties>
</file>

<file path=docProps/thumbnail.jpeg>
</file>